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Roboto"/>
      <p:regular r:id="rId6"/>
      <p:bold r:id="rId7"/>
      <p:italic r:id="rId8"/>
      <p:boldItalic r:id="rId9"/>
    </p:embeddedFont>
    <p:embeddedFont>
      <p:font typeface="Montserrat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  <p:embeddedFont>
      <p:font typeface="Roboto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italic.fntdata"/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21" Type="http://schemas.openxmlformats.org/officeDocument/2006/relationships/font" Target="fonts/RobotoLight-boldItalic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boldItalic.fntdata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" Target="slides/slide1.xml"/><Relationship Id="rId19" Type="http://schemas.openxmlformats.org/officeDocument/2006/relationships/font" Target="fonts/RobotoLight-bold.fntdata"/><Relationship Id="rId6" Type="http://schemas.openxmlformats.org/officeDocument/2006/relationships/font" Target="fonts/Roboto-regular.fntdata"/><Relationship Id="rId18" Type="http://schemas.openxmlformats.org/officeDocument/2006/relationships/font" Target="fonts/RobotoLight-regular.fntdata"/><Relationship Id="rId7" Type="http://schemas.openxmlformats.org/officeDocument/2006/relationships/font" Target="fonts/Roboto-bold.fntdata"/><Relationship Id="rId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/>
        </p:nvSpPr>
        <p:spPr>
          <a:xfrm>
            <a:off x="282725" y="204525"/>
            <a:ext cx="185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9152F"/>
                </a:solidFill>
                <a:latin typeface="Montserrat"/>
                <a:ea typeface="Montserrat"/>
                <a:cs typeface="Montserrat"/>
                <a:sym typeface="Montserrat"/>
              </a:rPr>
              <a:t>The Conex Wheel</a:t>
            </a:r>
            <a:endParaRPr b="1">
              <a:solidFill>
                <a:srgbClr val="09152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379000" y="565475"/>
            <a:ext cx="1594200" cy="32700"/>
          </a:xfrm>
          <a:prstGeom prst="rect">
            <a:avLst/>
          </a:prstGeom>
          <a:solidFill>
            <a:srgbClr val="CE00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" name="Shape 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7725" y="4805900"/>
            <a:ext cx="731400" cy="1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186475" y="4782600"/>
            <a:ext cx="8181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@uberflip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30" name="Shape 30"/>
          <p:cNvGrpSpPr/>
          <p:nvPr/>
        </p:nvGrpSpPr>
        <p:grpSpPr>
          <a:xfrm>
            <a:off x="1956450" y="-3911"/>
            <a:ext cx="5231100" cy="5151300"/>
            <a:chOff x="2052988" y="-3911"/>
            <a:chExt cx="5231100" cy="5151300"/>
          </a:xfrm>
        </p:grpSpPr>
        <p:pic>
          <p:nvPicPr>
            <p:cNvPr id="31" name="Shape 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52988" y="-3911"/>
              <a:ext cx="5231100" cy="5151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Shape 32"/>
            <p:cNvSpPr/>
            <p:nvPr/>
          </p:nvSpPr>
          <p:spPr>
            <a:xfrm>
              <a:off x="3923113" y="2032819"/>
              <a:ext cx="1454400" cy="1131300"/>
            </a:xfrm>
            <a:prstGeom prst="ellipse">
              <a:avLst/>
            </a:prstGeom>
            <a:solidFill>
              <a:srgbClr val="CE005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 txBox="1"/>
            <p:nvPr/>
          </p:nvSpPr>
          <p:spPr>
            <a:xfrm>
              <a:off x="3724125" y="2212225"/>
              <a:ext cx="1821300" cy="77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Your Content Under Your Control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2099308" y="1679099"/>
            <a:ext cx="17475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1E2C"/>
                </a:solidFill>
                <a:latin typeface="Lato"/>
                <a:ea typeface="Lato"/>
                <a:cs typeface="Lato"/>
                <a:sym typeface="Lato"/>
              </a:rPr>
              <a:t>Resource</a:t>
            </a:r>
            <a:endParaRPr sz="1100">
              <a:solidFill>
                <a:srgbClr val="1B1E2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1E2C"/>
                </a:solidFill>
                <a:latin typeface="Lato"/>
                <a:ea typeface="Lato"/>
                <a:cs typeface="Lato"/>
                <a:sym typeface="Lato"/>
              </a:rPr>
              <a:t>Center</a:t>
            </a:r>
            <a:endParaRPr sz="1100">
              <a:solidFill>
                <a:srgbClr val="1B1E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4690101" y="1068175"/>
            <a:ext cx="13899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1E2C"/>
                </a:solidFill>
                <a:latin typeface="Lato"/>
                <a:ea typeface="Lato"/>
                <a:cs typeface="Lato"/>
                <a:sym typeface="Lato"/>
              </a:rPr>
              <a:t>Campaigns,</a:t>
            </a:r>
            <a:endParaRPr sz="1100">
              <a:solidFill>
                <a:srgbClr val="1B1E2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1E2C"/>
                </a:solidFill>
                <a:latin typeface="Lato"/>
                <a:ea typeface="Lato"/>
                <a:cs typeface="Lato"/>
                <a:sym typeface="Lato"/>
              </a:rPr>
              <a:t>&amp; Microsites </a:t>
            </a:r>
            <a:endParaRPr b="0" i="0" sz="1100" u="none" cap="none" strike="noStrike">
              <a:solidFill>
                <a:srgbClr val="1B1E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5573250" y="2133825"/>
            <a:ext cx="13428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1E2C"/>
                </a:solidFill>
                <a:latin typeface="Lato"/>
                <a:ea typeface="Lato"/>
                <a:cs typeface="Lato"/>
                <a:sym typeface="Lato"/>
              </a:rPr>
              <a:t>Account-Based</a:t>
            </a:r>
            <a:endParaRPr sz="1100">
              <a:solidFill>
                <a:srgbClr val="1B1E2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1E2C"/>
                </a:solidFill>
                <a:latin typeface="Lato"/>
                <a:ea typeface="Lato"/>
                <a:cs typeface="Lato"/>
                <a:sym typeface="Lato"/>
              </a:rPr>
              <a:t>Marketing</a:t>
            </a:r>
            <a:endParaRPr sz="1100">
              <a:solidFill>
                <a:srgbClr val="1B1E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2099308" y="2820505"/>
            <a:ext cx="16719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B1E2C"/>
                </a:solidFill>
                <a:latin typeface="Lato"/>
                <a:ea typeface="Lato"/>
                <a:cs typeface="Lato"/>
                <a:sym typeface="Lato"/>
              </a:rPr>
              <a:t>Knowledge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B1E2C"/>
                </a:solidFill>
                <a:latin typeface="Lato"/>
                <a:ea typeface="Lato"/>
                <a:cs typeface="Lato"/>
                <a:sym typeface="Lato"/>
              </a:rPr>
              <a:t>Base</a:t>
            </a:r>
            <a:endParaRPr b="0" i="0" sz="1100" u="none" cap="none" strike="noStrike">
              <a:solidFill>
                <a:srgbClr val="1B1E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3369301" y="877904"/>
            <a:ext cx="13899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1E2C"/>
                </a:solidFill>
                <a:latin typeface="Lato"/>
                <a:ea typeface="Lato"/>
                <a:cs typeface="Lato"/>
                <a:sym typeface="Lato"/>
              </a:rPr>
              <a:t>Tailored</a:t>
            </a:r>
            <a:endParaRPr sz="1100">
              <a:solidFill>
                <a:srgbClr val="1B1E2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1E2C"/>
                </a:solidFill>
                <a:latin typeface="Lato"/>
                <a:ea typeface="Lato"/>
                <a:cs typeface="Lato"/>
                <a:sym typeface="Lato"/>
              </a:rPr>
              <a:t>Content Hub</a:t>
            </a:r>
            <a:endParaRPr b="0" i="0" sz="1100" u="none" cap="none" strike="noStrike">
              <a:solidFill>
                <a:srgbClr val="1B1E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3996358" y="743549"/>
            <a:ext cx="102900" cy="102900"/>
          </a:xfrm>
          <a:prstGeom prst="ellipse">
            <a:avLst/>
          </a:prstGeom>
          <a:noFill/>
          <a:ln cap="flat" cmpd="sng" w="28575">
            <a:solidFill>
              <a:srgbClr val="CA014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2951209" y="1565413"/>
            <a:ext cx="102900" cy="102900"/>
          </a:xfrm>
          <a:prstGeom prst="ellipse">
            <a:avLst/>
          </a:prstGeom>
          <a:noFill/>
          <a:ln cap="flat" cmpd="sng" w="28575">
            <a:solidFill>
              <a:srgbClr val="CA014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5333595" y="900278"/>
            <a:ext cx="102900" cy="102900"/>
          </a:xfrm>
          <a:prstGeom prst="ellipse">
            <a:avLst/>
          </a:prstGeom>
          <a:noFill/>
          <a:ln cap="flat" cmpd="sng" w="28575">
            <a:solidFill>
              <a:srgbClr val="CA014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6166806" y="1925667"/>
            <a:ext cx="102900" cy="102900"/>
          </a:xfrm>
          <a:prstGeom prst="ellipse">
            <a:avLst/>
          </a:prstGeom>
          <a:noFill/>
          <a:ln cap="flat" cmpd="sng" w="28575">
            <a:solidFill>
              <a:srgbClr val="CA014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2935335" y="3267083"/>
            <a:ext cx="102900" cy="102900"/>
          </a:xfrm>
          <a:prstGeom prst="ellipse">
            <a:avLst/>
          </a:prstGeom>
          <a:noFill/>
          <a:ln cap="flat" cmpd="sng" w="28575">
            <a:solidFill>
              <a:srgbClr val="53BB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3171298" y="3678775"/>
            <a:ext cx="13080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1E2C"/>
                </a:solidFill>
                <a:latin typeface="Lato"/>
                <a:ea typeface="Lato"/>
                <a:cs typeface="Lato"/>
                <a:sym typeface="Lato"/>
              </a:rPr>
              <a:t>Account</a:t>
            </a:r>
            <a:endParaRPr sz="1100">
              <a:solidFill>
                <a:srgbClr val="1B1E2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1E2C"/>
                </a:solidFill>
                <a:latin typeface="Lato"/>
                <a:ea typeface="Lato"/>
                <a:cs typeface="Lato"/>
                <a:sym typeface="Lato"/>
              </a:rPr>
              <a:t>Management</a:t>
            </a:r>
            <a:endParaRPr b="0" i="0" sz="1100" u="none" cap="none" strike="noStrike">
              <a:solidFill>
                <a:srgbClr val="1B1E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3925632" y="4111198"/>
            <a:ext cx="102900" cy="102900"/>
          </a:xfrm>
          <a:prstGeom prst="ellipse">
            <a:avLst/>
          </a:prstGeom>
          <a:noFill/>
          <a:ln cap="flat" cmpd="sng" w="28575">
            <a:solidFill>
              <a:srgbClr val="53BB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5694826" y="3091400"/>
            <a:ext cx="10218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B1E2C"/>
                </a:solidFill>
                <a:latin typeface="Lato"/>
                <a:ea typeface="Lato"/>
                <a:cs typeface="Lato"/>
                <a:sym typeface="Lato"/>
              </a:rPr>
              <a:t>Prospecting</a:t>
            </a:r>
            <a:endParaRPr sz="1100">
              <a:solidFill>
                <a:srgbClr val="1B1E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6165214" y="2988530"/>
            <a:ext cx="102900" cy="1029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E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4958298" y="3976675"/>
            <a:ext cx="8535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1E2C"/>
                </a:solidFill>
                <a:latin typeface="Lato"/>
                <a:ea typeface="Lato"/>
                <a:cs typeface="Lato"/>
                <a:sym typeface="Lato"/>
              </a:rPr>
              <a:t>Target Account</a:t>
            </a:r>
            <a:endParaRPr b="0" i="0" sz="1100" u="none" cap="none" strike="noStrike">
              <a:solidFill>
                <a:srgbClr val="1B1E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4905620" y="4138821"/>
            <a:ext cx="102900" cy="1029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E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